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85" r:id="rId2"/>
    <p:sldMasterId id="2147483697" r:id="rId3"/>
  </p:sldMasterIdLst>
  <p:notesMasterIdLst>
    <p:notesMasterId r:id="rId13"/>
  </p:notesMasterIdLst>
  <p:handoutMasterIdLst>
    <p:handoutMasterId r:id="rId14"/>
  </p:handoutMasterIdLst>
  <p:sldIdLst>
    <p:sldId id="305" r:id="rId4"/>
    <p:sldId id="264" r:id="rId5"/>
    <p:sldId id="308" r:id="rId6"/>
    <p:sldId id="297" r:id="rId7"/>
    <p:sldId id="299" r:id="rId8"/>
    <p:sldId id="300" r:id="rId9"/>
    <p:sldId id="303" r:id="rId10"/>
    <p:sldId id="304" r:id="rId11"/>
    <p:sldId id="295" r:id="rId12"/>
  </p:sldIdLst>
  <p:sldSz cx="9144000" cy="5143500" type="screen16x9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AAC"/>
    <a:srgbClr val="000000"/>
    <a:srgbClr val="5674A3"/>
    <a:srgbClr val="FFFFFF"/>
    <a:srgbClr val="025A95"/>
    <a:srgbClr val="02609A"/>
    <a:srgbClr val="00427F"/>
    <a:srgbClr val="6E5E8D"/>
    <a:srgbClr val="0769A1"/>
    <a:srgbClr val="036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0" autoAdjust="0"/>
    <p:restoredTop sz="86075" autoAdjust="0"/>
  </p:normalViewPr>
  <p:slideViewPr>
    <p:cSldViewPr snapToGrid="0" snapToObjects="1">
      <p:cViewPr varScale="1">
        <p:scale>
          <a:sx n="179" d="100"/>
          <a:sy n="179" d="100"/>
        </p:scale>
        <p:origin x="880" y="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49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F1FA6E96-6BE3-AE4A-8CD6-8561F3DC038D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66C66C0F-C784-FD47-9113-C9B4EE950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727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2A4869CB-44B4-CE40-BCFA-18E7CA8809DE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3" y="9721107"/>
            <a:ext cx="3077739" cy="51350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60A5737A-2B4F-4F46-A5DF-A04D5FBE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81943-75EA-11E7-B84D-0B17DE02D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F3980-D81F-0E83-65F7-01D05486B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9EC7C-9CC1-4D60-2030-0C2A0D4D8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8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6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23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4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37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5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628650" y="670672"/>
            <a:ext cx="7886700" cy="83305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87540"/>
            <a:ext cx="7886700" cy="1064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b="0" i="0" smtClean="0"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1"/>
          </p:nvPr>
        </p:nvSpPr>
        <p:spPr>
          <a:xfrm>
            <a:off x="623888" y="3111314"/>
            <a:ext cx="7886700" cy="2441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0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5ACAD6-356C-6BA6-2B53-687844DAAC59}"/>
              </a:ext>
            </a:extLst>
          </p:cNvPr>
          <p:cNvSpPr txBox="1"/>
          <p:nvPr userDrawn="1"/>
        </p:nvSpPr>
        <p:spPr>
          <a:xfrm>
            <a:off x="1332854" y="451775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242F6B-BF5F-593A-8796-94076ABA333C}"/>
              </a:ext>
            </a:extLst>
          </p:cNvPr>
          <p:cNvSpPr txBox="1"/>
          <p:nvPr userDrawn="1"/>
        </p:nvSpPr>
        <p:spPr>
          <a:xfrm>
            <a:off x="495946" y="432402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40568"/>
            <a:ext cx="2949178" cy="8024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971675" cy="38707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5800725" cy="38707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28B4E-52BB-0983-4986-B6ED8EF13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C86A11-D1A4-7639-20CE-D85FDC778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C26A4-D6ED-32F7-0BCA-1DD02FE6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1986A8-AB54-149A-611E-91BB27DC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86964-18D3-7549-71F8-39F80FC3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68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385E3-5F5D-7551-6942-2254051C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710F2A-898C-CBE9-7D3B-0012CA31C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9C914C-09AC-78D3-2DC2-E60A22E7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BA23D4-F6F6-3DB7-54D9-C39419E3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03C04-BF3E-45F9-1272-D3210DE8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83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EC0B4-CF69-1485-5255-7970AC12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8AC17D-9AD6-A87C-5CC4-37E6A55B6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45E35B-521A-C6BF-CC89-2A400EC1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447653-BC59-4772-3BE0-7A6517F3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FCB94-215A-4AD2-3EEE-009789F5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853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CBD6B-3053-41DA-29C1-93C28161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658E8-5BCF-872A-8025-D8538230D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A8597D-BB87-66D8-A4F0-B4A16AF3B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9E8E93-D3DE-5B38-A56F-85E79C77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1B3451-29D9-D0F3-AE55-52E70FFD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CDE3B6-3C7B-FC53-48F6-1533A6C0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293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BA5D9-F443-F81C-7DF6-596EFF0C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65A49E-1F94-BF96-265F-8B7BA9FA6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05ACE0-F945-588A-6496-0C4896F9E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B035BF-A071-C1FE-E28B-1BB1594FB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98D1FE-9226-9DD5-CEB9-3046C355A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50D1EF-BA4F-124F-BEC2-615C15C6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E7A0EB-EDBC-905A-45CF-A4E2FA9D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84BEEF-A0A0-15B2-6C38-3E63033F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73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B7733-8493-B865-613F-B3F2B84B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6E2657-23F6-C71A-0CDB-0C05B186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3921BE-0B56-5318-459D-8E51B98B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328C6D-13C0-4813-8093-AF8CC8DD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300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22F63A-BA07-27BC-114D-F1448E22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BB43B2-E318-9CA6-03D1-1C7F6EDF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E6A426-432F-24E0-5182-B924E1BB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81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580E1-72AB-7647-CA8C-0AD7C405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259B1D-0A98-7448-6FE2-474A473B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90397B-CA97-78CF-9102-885A4403A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FEDD7B-B9F0-3252-CE49-D761E409D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92FFE4-326F-B366-007E-7730B5B7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70C600-BB5B-C00C-2BE8-FC7B0798E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908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E9774-F956-1F45-7E6F-F23FAAE4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0F4901-9DF8-B117-047B-88CBD9D0A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24C40F-5458-7F44-5409-864E4F9B2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1E44D-117D-7568-BEAC-2D22ADF40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E27357-5524-216B-814C-E8643275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DBB477-F279-2939-5E68-9535BDA8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944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37498-AD69-A939-7EE5-E8B1B4B61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7962E1-6A0A-2076-8A84-1DBF74264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19B10-AE51-1DCC-9202-3543BAEA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740DBA-32C5-7F61-1FE1-660472831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549C4-ABC1-9E46-F6A2-7425116D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235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1DD989-8B40-8797-4F3D-C5CDFEF3A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347E68-436C-0929-573F-F998C7B0F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6C561-FAD6-1F7A-AB29-8EA5D41A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0EAEB0-0F70-41EA-8D29-2BDFCBC4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934EC8-5090-5E3F-2B3A-74BC3836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06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3683"/>
            <a:ext cx="7886700" cy="544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473199"/>
            <a:ext cx="3898900" cy="31595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473199"/>
            <a:ext cx="3898900" cy="31595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92150"/>
            <a:ext cx="7886700" cy="5758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118" y="1393032"/>
            <a:ext cx="3843064" cy="5262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18" y="2044304"/>
            <a:ext cx="3843064" cy="259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4550" y="1393032"/>
            <a:ext cx="3861991" cy="5262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4550" y="2044304"/>
            <a:ext cx="3861991" cy="2597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40568"/>
            <a:ext cx="2949178" cy="8024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BFE98-95D5-6943-8DB5-5A558185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8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1"/>
          </a:solidFill>
          <a:latin typeface="AvantGarde LT Medium" charset="0"/>
          <a:ea typeface="AvantGarde LT Medium" charset="0"/>
          <a:cs typeface="AvantGarde LT Medium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/>
        <a:buNone/>
        <a:defRPr sz="21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90683"/>
            <a:ext cx="7886700" cy="79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54841"/>
            <a:ext cx="7886700" cy="287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326880" y="83820"/>
            <a:ext cx="223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9767C0-B338-ABB3-97FE-7CAA9C277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60878" y="81335"/>
            <a:ext cx="576000" cy="576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51B7D0-2CFC-BB5C-D658-58A7EAB54EB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138" y="81335"/>
            <a:ext cx="572592" cy="576000"/>
          </a:xfrm>
          <a:prstGeom prst="rect">
            <a:avLst/>
          </a:prstGeom>
        </p:spPr>
      </p:pic>
      <p:sp>
        <p:nvSpPr>
          <p:cNvPr id="7" name="Snip Same Side Corner Rectangle 6"/>
          <p:cNvSpPr/>
          <p:nvPr userDrawn="1"/>
        </p:nvSpPr>
        <p:spPr>
          <a:xfrm rot="10800000">
            <a:off x="-1" y="0"/>
            <a:ext cx="9144001" cy="49584"/>
          </a:xfrm>
          <a:prstGeom prst="snip2SameRect">
            <a:avLst/>
          </a:prstGeom>
          <a:gradFill>
            <a:gsLst>
              <a:gs pos="66000">
                <a:srgbClr val="0367A0"/>
              </a:gs>
              <a:gs pos="100000">
                <a:srgbClr val="00427F"/>
              </a:gs>
              <a:gs pos="39000">
                <a:srgbClr val="4484B3"/>
              </a:gs>
              <a:gs pos="21000">
                <a:srgbClr val="6E5E8D"/>
              </a:gs>
              <a:gs pos="0">
                <a:srgbClr val="8BA3C7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C1361EAE-081C-68EF-F92D-1FA745031A1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15255" y="81335"/>
            <a:ext cx="1283607" cy="577623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8BE76-1BE1-7E8D-8257-7B512D188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BB8332-A91A-A61F-DF3F-7E915D67D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CA78F4-67B2-77D2-E6C9-259431D2D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31B40-EBF9-2DAD-FA29-A5E462FFC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19CEC-C994-02C9-3211-0962A553E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E5955-0423-4E95-A9A0-FA7F63A9E2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稻壳儿智宇https://www.docer.com/works?userid=328340712">
            <a:extLst>
              <a:ext uri="{FF2B5EF4-FFF2-40B4-BE49-F238E27FC236}">
                <a16:creationId xmlns:a16="http://schemas.microsoft.com/office/drawing/2014/main" id="{DE1716B8-922E-52D7-A50C-7783031DD5B1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1638300"/>
            <a:ext cx="9144000" cy="1489542"/>
          </a:xfrm>
          <a:prstGeom prst="rect">
            <a:avLst/>
          </a:prstGeom>
          <a:solidFill>
            <a:srgbClr val="025A9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9" name="Snip Same Side Corner Rectangle 6">
            <a:extLst>
              <a:ext uri="{FF2B5EF4-FFF2-40B4-BE49-F238E27FC236}">
                <a16:creationId xmlns:a16="http://schemas.microsoft.com/office/drawing/2014/main" id="{4DEDFDE5-7E64-152B-1CD6-18A18D8D83DF}"/>
              </a:ext>
            </a:extLst>
          </p:cNvPr>
          <p:cNvSpPr/>
          <p:nvPr userDrawn="1"/>
        </p:nvSpPr>
        <p:spPr>
          <a:xfrm rot="10800000">
            <a:off x="0" y="0"/>
            <a:ext cx="9144001" cy="49584"/>
          </a:xfrm>
          <a:prstGeom prst="snip2SameRect">
            <a:avLst/>
          </a:prstGeom>
          <a:gradFill>
            <a:gsLst>
              <a:gs pos="66000">
                <a:srgbClr val="0367A0"/>
              </a:gs>
              <a:gs pos="100000">
                <a:srgbClr val="00427F"/>
              </a:gs>
              <a:gs pos="39000">
                <a:srgbClr val="4484B3"/>
              </a:gs>
              <a:gs pos="21000">
                <a:srgbClr val="6E5E8D"/>
              </a:gs>
              <a:gs pos="0">
                <a:srgbClr val="8BA3C7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  <p:sp>
        <p:nvSpPr>
          <p:cNvPr id="10" name="Snip Same Side Corner Rectangle 6">
            <a:extLst>
              <a:ext uri="{FF2B5EF4-FFF2-40B4-BE49-F238E27FC236}">
                <a16:creationId xmlns:a16="http://schemas.microsoft.com/office/drawing/2014/main" id="{7AF13908-EF77-3ABE-3FFC-2F7DCA992056}"/>
              </a:ext>
            </a:extLst>
          </p:cNvPr>
          <p:cNvSpPr/>
          <p:nvPr userDrawn="1"/>
        </p:nvSpPr>
        <p:spPr>
          <a:xfrm rot="10800000">
            <a:off x="-1" y="0"/>
            <a:ext cx="9144001" cy="49584"/>
          </a:xfrm>
          <a:prstGeom prst="snip2SameRect">
            <a:avLst/>
          </a:prstGeom>
          <a:gradFill>
            <a:gsLst>
              <a:gs pos="66000">
                <a:srgbClr val="0367A0"/>
              </a:gs>
              <a:gs pos="100000">
                <a:srgbClr val="00427F"/>
              </a:gs>
              <a:gs pos="39000">
                <a:srgbClr val="4484B3"/>
              </a:gs>
              <a:gs pos="21000">
                <a:srgbClr val="6E5E8D"/>
              </a:gs>
              <a:gs pos="0">
                <a:srgbClr val="8BA3C7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37182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g"/><Relationship Id="rId7" Type="http://schemas.openxmlformats.org/officeDocument/2006/relationships/image" Target="../media/image7.png"/><Relationship Id="rId12" Type="http://schemas.openxmlformats.org/officeDocument/2006/relationships/hyperlink" Target="https://github.com/Keke921/GNM-P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11" Type="http://schemas.openxmlformats.org/officeDocument/2006/relationships/hyperlink" Target="http://arxiv.org/abs/2410.21042" TargetMode="External"/><Relationship Id="rId5" Type="http://schemas.openxmlformats.org/officeDocument/2006/relationships/image" Target="../media/image6.jpg"/><Relationship Id="rId10" Type="http://schemas.openxmlformats.org/officeDocument/2006/relationships/image" Target="../media/image31.png"/><Relationship Id="rId4" Type="http://schemas.openxmlformats.org/officeDocument/2006/relationships/image" Target="../media/image29.jpg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2F03806-C995-0B00-7A78-5C37805E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6" y="1449445"/>
            <a:ext cx="9110546" cy="836289"/>
          </a:xfrm>
        </p:spPr>
        <p:txBody>
          <a:bodyPr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Improving Visual Prompt Tuning by Gaussian Neighborhood Minimization for Long-Tailed Visual Recognition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76D2C1F-241C-8D30-F0BD-7BB5B57FE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857" y="3466990"/>
            <a:ext cx="720885" cy="7208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81334A-29AA-2651-2CC7-B1304DF0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36" y="3467875"/>
            <a:ext cx="715740" cy="7200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BF38D8E-9CBF-842A-0E3F-8E023CC4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011" y="2660547"/>
            <a:ext cx="6649975" cy="382576"/>
          </a:xfrm>
        </p:spPr>
        <p:txBody>
          <a:bodyPr/>
          <a:lstStyle/>
          <a:p>
            <a:pPr algn="ctr"/>
            <a:r>
              <a:rPr lang="en-US" altLang="zh-CN" sz="1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Mengke Li, </a:t>
            </a:r>
            <a:r>
              <a:rPr lang="en-US" altLang="zh-CN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 Liu</a:t>
            </a:r>
            <a:r>
              <a:rPr lang="en-US" altLang="zh-CN" sz="1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Yang Lu, </a:t>
            </a:r>
            <a:r>
              <a:rPr lang="en-US" altLang="zh-CN" sz="1600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Yiqun</a:t>
            </a:r>
            <a:r>
              <a:rPr lang="en-US" altLang="zh-CN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Zhang</a:t>
            </a:r>
            <a:r>
              <a:rPr lang="en-US" altLang="zh-CN" sz="1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Yiu-ming</a:t>
            </a:r>
            <a:r>
              <a:rPr lang="en-US" altLang="zh-CN" sz="1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Cheung, Hui Huang</a:t>
            </a:r>
            <a:r>
              <a:rPr lang="en-US" altLang="zh-CN" sz="1600" b="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US" sz="18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4A362FF-B0DF-903D-0CCD-76BCAF5423C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94361" y="4421242"/>
            <a:ext cx="2142434" cy="244132"/>
          </a:xfrm>
        </p:spPr>
        <p:txBody>
          <a:bodyPr>
            <a:noAutofit/>
          </a:bodyPr>
          <a:lstStyle/>
          <a:p>
            <a:pPr algn="ctr"/>
            <a:r>
              <a:rPr lang="en-US" altLang="zh-CN" sz="1800" dirty="0"/>
              <a:t>Reported by Ye Liu</a:t>
            </a:r>
            <a:endParaRPr lang="en-US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B488FF-E7E3-86AD-ACEB-BDAAC5774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23" y="3467875"/>
            <a:ext cx="720000" cy="7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E1B7A3-1281-E0F6-723D-D081AD930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735" y="3467875"/>
            <a:ext cx="720000" cy="720000"/>
          </a:xfrm>
          <a:prstGeom prst="rect">
            <a:avLst/>
          </a:prstGeom>
        </p:spPr>
      </p:pic>
      <p:pic>
        <p:nvPicPr>
          <p:cNvPr id="4" name="图片 3" descr="徽标, 公司名称&#10;&#10;描述已自动生成">
            <a:extLst>
              <a:ext uri="{FF2B5EF4-FFF2-40B4-BE49-F238E27FC236}">
                <a16:creationId xmlns:a16="http://schemas.microsoft.com/office/drawing/2014/main" id="{9A66E190-E255-12DA-5931-687DA25279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406" r="24427" b="38456"/>
          <a:stretch/>
        </p:blipFill>
        <p:spPr>
          <a:xfrm>
            <a:off x="6327847" y="3467875"/>
            <a:ext cx="737624" cy="720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2996232-25DE-D98A-9524-BA52FB385C36}"/>
              </a:ext>
            </a:extLst>
          </p:cNvPr>
          <p:cNvGrpSpPr/>
          <p:nvPr/>
        </p:nvGrpSpPr>
        <p:grpSpPr>
          <a:xfrm>
            <a:off x="0" y="0"/>
            <a:ext cx="9144001" cy="1289743"/>
            <a:chOff x="0" y="0"/>
            <a:chExt cx="9144001" cy="1289743"/>
          </a:xfrm>
        </p:grpSpPr>
        <p:pic>
          <p:nvPicPr>
            <p:cNvPr id="5" name="图片 4" descr="水中的建筑&#10;&#10;描述已自动生成">
              <a:extLst>
                <a:ext uri="{FF2B5EF4-FFF2-40B4-BE49-F238E27FC236}">
                  <a16:creationId xmlns:a16="http://schemas.microsoft.com/office/drawing/2014/main" id="{F74CD25A-04FB-C366-4C09-E9CE2687C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9642" y="0"/>
              <a:ext cx="3224358" cy="128974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C07D5EA-F2E9-2EB8-6167-D8B94D8F77BA}"/>
                </a:ext>
              </a:extLst>
            </p:cNvPr>
            <p:cNvSpPr/>
            <p:nvPr/>
          </p:nvSpPr>
          <p:spPr>
            <a:xfrm>
              <a:off x="0" y="0"/>
              <a:ext cx="9144001" cy="1289743"/>
            </a:xfrm>
            <a:prstGeom prst="rect">
              <a:avLst/>
            </a:prstGeom>
            <a:gradFill flip="none" rotWithShape="1">
              <a:gsLst>
                <a:gs pos="66000">
                  <a:srgbClr val="0367A0"/>
                </a:gs>
                <a:gs pos="82000">
                  <a:srgbClr val="0367A0">
                    <a:alpha val="5000"/>
                  </a:srgbClr>
                </a:gs>
                <a:gs pos="49000">
                  <a:srgbClr val="4484B3"/>
                </a:gs>
                <a:gs pos="17000">
                  <a:srgbClr val="8BA3C7">
                    <a:alpha val="80000"/>
                  </a:srgbClr>
                </a:gs>
                <a:gs pos="0">
                  <a:srgbClr val="8BA3C7">
                    <a:alpha val="5000"/>
                  </a:srgb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C83E7286-994F-4310-E45D-F6698109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575" y="151155"/>
              <a:ext cx="1361417" cy="612638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B41BF80-1B64-D6D8-7048-E4375744F566}"/>
                </a:ext>
              </a:extLst>
            </p:cNvPr>
            <p:cNvSpPr/>
            <p:nvPr/>
          </p:nvSpPr>
          <p:spPr>
            <a:xfrm>
              <a:off x="1471992" y="72266"/>
              <a:ext cx="4672007" cy="9678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DLaM Display" panose="020F0502020204030204" pitchFamily="2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The 38 Annual Conference on Neural Information Processing Systems </a:t>
              </a:r>
            </a:p>
            <a:p>
              <a:pPr>
                <a:lnSpc>
                  <a:spcPct val="200000"/>
                </a:lnSpc>
              </a:pPr>
              <a:r>
                <a:rPr lang="en-US" altLang="zh-CN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DECEMBER 10-15, 2024    VANCOUVER,</a:t>
              </a:r>
              <a:r>
                <a:rPr lang="zh-CN" alt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en-US" altLang="zh-CN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CANADA </a:t>
              </a:r>
              <a:endPara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35521C2-9DEF-8CBD-43BB-9E24BFAA880B}"/>
                </a:ext>
              </a:extLst>
            </p:cNvPr>
            <p:cNvSpPr/>
            <p:nvPr/>
          </p:nvSpPr>
          <p:spPr>
            <a:xfrm>
              <a:off x="3022571" y="862775"/>
              <a:ext cx="18000" cy="97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538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B6CAF4E-50E0-760E-50C5-481B7BC44A77}"/>
              </a:ext>
            </a:extLst>
          </p:cNvPr>
          <p:cNvSpPr/>
          <p:nvPr/>
        </p:nvSpPr>
        <p:spPr>
          <a:xfrm>
            <a:off x="4328966" y="2908160"/>
            <a:ext cx="4583086" cy="1631585"/>
          </a:xfrm>
          <a:prstGeom prst="roundRect">
            <a:avLst/>
          </a:prstGeom>
          <a:noFill/>
          <a:ln>
            <a:solidFill>
              <a:srgbClr val="2D7A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265F52E-B82A-43EC-0DBE-5B7AE2E124EE}"/>
              </a:ext>
            </a:extLst>
          </p:cNvPr>
          <p:cNvSpPr/>
          <p:nvPr/>
        </p:nvSpPr>
        <p:spPr>
          <a:xfrm>
            <a:off x="4328966" y="1166007"/>
            <a:ext cx="4583086" cy="1449529"/>
          </a:xfrm>
          <a:prstGeom prst="roundRect">
            <a:avLst/>
          </a:prstGeom>
          <a:noFill/>
          <a:ln>
            <a:solidFill>
              <a:srgbClr val="2D7A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996" y="351351"/>
            <a:ext cx="2692007" cy="320040"/>
          </a:xfrm>
          <a:solidFill>
            <a:schemeClr val="bg1"/>
          </a:solidFill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26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4" name="图片 13" descr="形状&#10;&#10;低可信度描述已自动生成">
            <a:extLst>
              <a:ext uri="{FF2B5EF4-FFF2-40B4-BE49-F238E27FC236}">
                <a16:creationId xmlns:a16="http://schemas.microsoft.com/office/drawing/2014/main" id="{81F3D962-3880-8FD2-A7C6-43F3DE61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14" r="50635"/>
          <a:stretch/>
        </p:blipFill>
        <p:spPr>
          <a:xfrm>
            <a:off x="301154" y="1166007"/>
            <a:ext cx="3836462" cy="1565462"/>
          </a:xfrm>
          <a:prstGeom prst="rect">
            <a:avLst/>
          </a:prstGeom>
        </p:spPr>
      </p:pic>
      <p:pic>
        <p:nvPicPr>
          <p:cNvPr id="16" name="图片 15" descr="形状&#10;&#10;低可信度描述已自动生成">
            <a:extLst>
              <a:ext uri="{FF2B5EF4-FFF2-40B4-BE49-F238E27FC236}">
                <a16:creationId xmlns:a16="http://schemas.microsoft.com/office/drawing/2014/main" id="{7FDC92D7-605F-D462-10AA-F8266398DD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03" t="3514" r="909"/>
          <a:stretch/>
        </p:blipFill>
        <p:spPr>
          <a:xfrm>
            <a:off x="214834" y="2987946"/>
            <a:ext cx="3916432" cy="160056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7D47584-F176-F7A0-D2B4-92A407205BB8}"/>
              </a:ext>
            </a:extLst>
          </p:cNvPr>
          <p:cNvSpPr txBox="1"/>
          <p:nvPr/>
        </p:nvSpPr>
        <p:spPr>
          <a:xfrm>
            <a:off x="4470562" y="1252136"/>
            <a:ext cx="4302434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SAM (</a:t>
            </a:r>
            <a:r>
              <a:rPr lang="en-US" altLang="zh-CN" sz="1800" dirty="0"/>
              <a:t>Pierre et al. 2021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) improves model generalization by flattening minima.</a:t>
            </a:r>
          </a:p>
          <a:p>
            <a:pPr algn="just">
              <a:spcBef>
                <a:spcPts val="600"/>
              </a:spcBef>
            </a:pPr>
            <a:r>
              <a:rPr lang="en-US" altLang="zh-CN" dirty="0"/>
              <a:t>Its generalization performance is impacted by imbalanced data distributions</a:t>
            </a:r>
            <a:endParaRPr lang="en-US" altLang="zh-CN" dirty="0">
              <a:solidFill>
                <a:srgbClr val="000000"/>
              </a:solidFill>
              <a:latin typeface="NimbusRomNo9L-Regu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5E67FF-0A62-2F4C-229F-8AB06D3A6C58}"/>
              </a:ext>
            </a:extLst>
          </p:cNvPr>
          <p:cNvSpPr txBox="1"/>
          <p:nvPr/>
        </p:nvSpPr>
        <p:spPr>
          <a:xfrm>
            <a:off x="4470562" y="2936813"/>
            <a:ext cx="4382404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Motivation: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NimbusRomNo9L-Regu"/>
              </a:rPr>
              <a:t>Flatten loss landscape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to enhance model generalization.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Introduce</a:t>
            </a:r>
            <a:r>
              <a:rPr lang="en-US" altLang="zh-CN" b="1" dirty="0">
                <a:solidFill>
                  <a:srgbClr val="000000"/>
                </a:solidFill>
                <a:latin typeface="NimbusRomNo9L-Regu"/>
              </a:rPr>
              <a:t> distribution-independent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  perturbation.</a:t>
            </a:r>
            <a:endParaRPr lang="zh-CN" altLang="en-US" dirty="0">
              <a:solidFill>
                <a:srgbClr val="000000"/>
              </a:solidFill>
              <a:latin typeface="NimbusRomNo9L-Regu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087DB3-EA2A-EA45-9B4F-32B40269AE39}"/>
              </a:ext>
            </a:extLst>
          </p:cNvPr>
          <p:cNvSpPr txBox="1"/>
          <p:nvPr/>
        </p:nvSpPr>
        <p:spPr>
          <a:xfrm>
            <a:off x="169284" y="4790063"/>
            <a:ext cx="68715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Pierre F, Ariel K, Hossein M, and Behnam N. Sharpness-aware minimization for efficiently improving generalization. In ICLR, 2021.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BCEBF-E7DE-7240-7E83-6EF5B0897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7FC2F2D6-F7A5-9060-06B5-263CB961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386" y="477383"/>
            <a:ext cx="1726371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26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9442D5-32AB-823C-C5AC-3127E1B20BC6}"/>
              </a:ext>
            </a:extLst>
          </p:cNvPr>
          <p:cNvSpPr txBox="1"/>
          <p:nvPr/>
        </p:nvSpPr>
        <p:spPr>
          <a:xfrm>
            <a:off x="4516620" y="1459978"/>
            <a:ext cx="363546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Gaussian neighborhood loss:</a:t>
            </a:r>
          </a:p>
          <a:p>
            <a:pPr>
              <a:spcAft>
                <a:spcPts val="600"/>
              </a:spcAft>
            </a:pPr>
            <a:endParaRPr lang="en-US" altLang="zh-CN" sz="1600" b="0" i="0" u="sng" dirty="0">
              <a:solidFill>
                <a:srgbClr val="000000"/>
              </a:solidFill>
              <a:effectLst/>
              <a:latin typeface="NimbusRomNo9L-Regu"/>
            </a:endParaRPr>
          </a:p>
        </p:txBody>
      </p:sp>
      <p:pic>
        <p:nvPicPr>
          <p:cNvPr id="3" name="图片 2" descr="图表, 雷达图&#10;&#10;描述已自动生成">
            <a:extLst>
              <a:ext uri="{FF2B5EF4-FFF2-40B4-BE49-F238E27FC236}">
                <a16:creationId xmlns:a16="http://schemas.microsoft.com/office/drawing/2014/main" id="{D7E0BCC9-9026-C6A0-CE3B-AA0C250AA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0" y="1460810"/>
            <a:ext cx="3922521" cy="26551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3E69E9-1327-9951-7A85-4A5524BD9F0F}"/>
              </a:ext>
            </a:extLst>
          </p:cNvPr>
          <p:cNvSpPr txBox="1"/>
          <p:nvPr/>
        </p:nvSpPr>
        <p:spPr>
          <a:xfrm>
            <a:off x="4513805" y="2819605"/>
            <a:ext cx="3578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NimbusRomNo9L-Regu"/>
              </a:rPr>
              <a:t>Parameter update strategy: 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4DE1D3E4-A318-96D1-4E7E-F12EE859E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5587" y="2054040"/>
            <a:ext cx="2992000" cy="28800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55AEA621-95C1-1F98-45E0-71A568114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5587" y="3810652"/>
            <a:ext cx="3712000" cy="288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8E75C44C-6A51-92EA-C176-8989115EF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5040" y="3329163"/>
            <a:ext cx="3136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F6F0F98-BDED-2681-77B4-FBE665B50406}"/>
              </a:ext>
            </a:extLst>
          </p:cNvPr>
          <p:cNvSpPr/>
          <p:nvPr/>
        </p:nvSpPr>
        <p:spPr>
          <a:xfrm>
            <a:off x="458814" y="1014752"/>
            <a:ext cx="6780020" cy="513184"/>
          </a:xfrm>
          <a:prstGeom prst="roundRect">
            <a:avLst/>
          </a:prstGeom>
          <a:solidFill>
            <a:srgbClr val="5674A3">
              <a:alpha val="20000"/>
            </a:srgbClr>
          </a:solidFill>
          <a:ln>
            <a:solidFill>
              <a:srgbClr val="2D7A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41" y="263582"/>
            <a:ext cx="1916159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26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77DD0F-FA38-FBBA-60FC-13C420F93907}"/>
              </a:ext>
            </a:extLst>
          </p:cNvPr>
          <p:cNvSpPr txBox="1"/>
          <p:nvPr/>
        </p:nvSpPr>
        <p:spPr>
          <a:xfrm>
            <a:off x="352300" y="3484957"/>
            <a:ext cx="79744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u="sng" dirty="0"/>
              <a:t>Is well-</a:t>
            </a:r>
            <a:r>
              <a:rPr lang="zh-CN" altLang="en-US" u="sng" dirty="0"/>
              <a:t>suited for long-tailed data</a:t>
            </a:r>
            <a:r>
              <a:rPr lang="en-US" altLang="zh-CN" u="sng" dirty="0"/>
              <a:t>.</a:t>
            </a:r>
            <a:r>
              <a:rPr lang="zh-CN" altLang="en-US" dirty="0"/>
              <a:t> GNM is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zh-CN" altLang="en-US" b="1" dirty="0"/>
              <a:t>sample-independent </a:t>
            </a:r>
            <a:r>
              <a:rPr lang="zh-CN" altLang="en-US" dirty="0"/>
              <a:t>manner </a:t>
            </a:r>
            <a:r>
              <a:rPr lang="en-US" altLang="zh-CN" dirty="0"/>
              <a:t>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u="sng" dirty="0"/>
              <a:t>S</a:t>
            </a:r>
            <a:r>
              <a:rPr lang="zh-CN" altLang="en-US" u="sng" dirty="0"/>
              <a:t>aves computational overhead</a:t>
            </a:r>
            <a:r>
              <a:rPr lang="zh-CN" altLang="en-US" dirty="0"/>
              <a:t>. The parameter update in GNM </a:t>
            </a:r>
            <a:r>
              <a:rPr lang="en-US" altLang="zh-CN" dirty="0"/>
              <a:t>does </a:t>
            </a:r>
            <a:r>
              <a:rPr lang="en-US" altLang="zh-CN" b="1" dirty="0"/>
              <a:t>not</a:t>
            </a:r>
            <a:r>
              <a:rPr lang="en-US" altLang="zh-CN" dirty="0"/>
              <a:t> need </a:t>
            </a:r>
            <a:r>
              <a:rPr lang="zh-CN" altLang="en-US" dirty="0"/>
              <a:t>additional forward and backward pass to calculate perturbations.</a:t>
            </a:r>
            <a:endParaRPr lang="en-US" altLang="zh-CN" dirty="0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C3458419-687C-FCF6-68B6-A0CD63C1D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6315" y="2201873"/>
            <a:ext cx="2980735" cy="7164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90C5F947-191F-9E9A-9B4A-0AA3F6136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0969" y="2257299"/>
            <a:ext cx="3139826" cy="612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B456518-B11F-2257-958A-33426EDDE6C8}"/>
              </a:ext>
            </a:extLst>
          </p:cNvPr>
          <p:cNvSpPr txBox="1"/>
          <p:nvPr/>
        </p:nvSpPr>
        <p:spPr>
          <a:xfrm>
            <a:off x="508575" y="1081552"/>
            <a:ext cx="667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Comparison of parameter update strategies between GNM and SAM :</a:t>
            </a:r>
            <a:endParaRPr lang="en-US" altLang="zh-CN" sz="1800" b="0" i="0" dirty="0">
              <a:solidFill>
                <a:srgbClr val="000000"/>
              </a:solidFill>
              <a:effectLst/>
              <a:latin typeface="NimbusRomNo9L-Regu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48793EA-037E-D626-9B2E-1EAECE3443A0}"/>
              </a:ext>
            </a:extLst>
          </p:cNvPr>
          <p:cNvSpPr/>
          <p:nvPr/>
        </p:nvSpPr>
        <p:spPr>
          <a:xfrm>
            <a:off x="458814" y="2123026"/>
            <a:ext cx="3952068" cy="880547"/>
          </a:xfrm>
          <a:prstGeom prst="rect">
            <a:avLst/>
          </a:prstGeom>
          <a:noFill/>
          <a:ln>
            <a:solidFill>
              <a:srgbClr val="2D7A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9F2234-7797-322C-40ED-34001B4C522D}"/>
              </a:ext>
            </a:extLst>
          </p:cNvPr>
          <p:cNvSpPr/>
          <p:nvPr/>
        </p:nvSpPr>
        <p:spPr>
          <a:xfrm>
            <a:off x="458814" y="1829114"/>
            <a:ext cx="905273" cy="286840"/>
          </a:xfrm>
          <a:prstGeom prst="rect">
            <a:avLst/>
          </a:prstGeom>
          <a:ln>
            <a:solidFill>
              <a:srgbClr val="2D7A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GNM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829332-FC3D-C676-2601-D721FD77D0A5}"/>
              </a:ext>
            </a:extLst>
          </p:cNvPr>
          <p:cNvSpPr/>
          <p:nvPr/>
        </p:nvSpPr>
        <p:spPr>
          <a:xfrm>
            <a:off x="4563282" y="2123026"/>
            <a:ext cx="3952068" cy="880547"/>
          </a:xfrm>
          <a:prstGeom prst="rect">
            <a:avLst/>
          </a:prstGeom>
          <a:noFill/>
          <a:ln>
            <a:solidFill>
              <a:srgbClr val="2D7A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38B81D-594E-A034-1700-4474947B56EA}"/>
              </a:ext>
            </a:extLst>
          </p:cNvPr>
          <p:cNvSpPr/>
          <p:nvPr/>
        </p:nvSpPr>
        <p:spPr>
          <a:xfrm>
            <a:off x="4563282" y="1828486"/>
            <a:ext cx="905273" cy="286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2D7A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SAM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543D42-9F76-3AF3-A3AE-A27000D7D50F}"/>
              </a:ext>
            </a:extLst>
          </p:cNvPr>
          <p:cNvSpPr txBox="1"/>
          <p:nvPr/>
        </p:nvSpPr>
        <p:spPr>
          <a:xfrm>
            <a:off x="352300" y="3095203"/>
            <a:ext cx="477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Our proposed </a:t>
            </a:r>
            <a:r>
              <a:rPr lang="zh-CN" altLang="en-US" dirty="0"/>
              <a:t>GNM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3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487" y="254291"/>
            <a:ext cx="2725025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26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D911CB-B573-F813-F372-4C4E0693D38D}"/>
              </a:ext>
            </a:extLst>
          </p:cNvPr>
          <p:cNvSpPr txBox="1"/>
          <p:nvPr/>
        </p:nvSpPr>
        <p:spPr>
          <a:xfrm>
            <a:off x="2651327" y="4719519"/>
            <a:ext cx="3841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 results on CIFAR100-LT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5548ABFB-818A-367A-5A35-960BBAD1B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617" y="882493"/>
            <a:ext cx="3692761" cy="374093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143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487" y="266991"/>
            <a:ext cx="2725025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26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D911CB-B573-F813-F372-4C4E0693D38D}"/>
              </a:ext>
            </a:extLst>
          </p:cNvPr>
          <p:cNvSpPr txBox="1"/>
          <p:nvPr/>
        </p:nvSpPr>
        <p:spPr>
          <a:xfrm>
            <a:off x="1700217" y="4719519"/>
            <a:ext cx="5743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 results 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Places-LT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iNaturalist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  <a:endParaRPr lang="zh-CN" altLang="en-US" dirty="0"/>
          </a:p>
        </p:txBody>
      </p:sp>
      <p:pic>
        <p:nvPicPr>
          <p:cNvPr id="2" name="图片 1" descr="一些文字和图片的手机截图&#10;&#10;描述已自动生成">
            <a:extLst>
              <a:ext uri="{FF2B5EF4-FFF2-40B4-BE49-F238E27FC236}">
                <a16:creationId xmlns:a16="http://schemas.microsoft.com/office/drawing/2014/main" id="{F608D8A0-EDEC-21DB-F341-507A8BC5EE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0" b="-1"/>
          <a:stretch/>
        </p:blipFill>
        <p:spPr>
          <a:xfrm>
            <a:off x="1359311" y="862170"/>
            <a:ext cx="3046310" cy="383184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4DBC4AE8-B300-C177-5BDE-593A390A9C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24"/>
          <a:stretch/>
        </p:blipFill>
        <p:spPr>
          <a:xfrm>
            <a:off x="4571998" y="863803"/>
            <a:ext cx="3210065" cy="383184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5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487" y="247941"/>
            <a:ext cx="2725025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26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图片 1" descr="图表, 瀑布图&#10;&#10;描述已自动生成">
            <a:extLst>
              <a:ext uri="{FF2B5EF4-FFF2-40B4-BE49-F238E27FC236}">
                <a16:creationId xmlns:a16="http://schemas.microsoft.com/office/drawing/2014/main" id="{5AF1F572-54DE-5500-AFC3-1EE9B783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33" y="850648"/>
            <a:ext cx="4183229" cy="1662525"/>
          </a:xfrm>
          <a:prstGeom prst="rect">
            <a:avLst/>
          </a:prstGeom>
          <a:effectLst/>
        </p:spPr>
      </p:pic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5E5C0602-FF7E-C2C2-6EB2-D7B52AAAA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996" y="960720"/>
            <a:ext cx="4107003" cy="129395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F38642-47EE-6C13-48FA-28403B6E6BF3}"/>
              </a:ext>
            </a:extLst>
          </p:cNvPr>
          <p:cNvSpPr txBox="1"/>
          <p:nvPr/>
        </p:nvSpPr>
        <p:spPr>
          <a:xfrm>
            <a:off x="36690" y="2481825"/>
            <a:ext cx="4374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Consistently enhance the performance of GCL across all categories in every scenario.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CF1AEE-6C0B-6CC3-7E11-9D22150AE7CD}"/>
              </a:ext>
            </a:extLst>
          </p:cNvPr>
          <p:cNvSpPr txBox="1"/>
          <p:nvPr/>
        </p:nvSpPr>
        <p:spPr>
          <a:xfrm>
            <a:off x="5029948" y="2356840"/>
            <a:ext cx="3405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S</a:t>
            </a:r>
            <a:r>
              <a:rPr lang="zh-CN" altLang="en-US" dirty="0"/>
              <a:t>ave computational overhead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6DE8DA-EC6A-9F6B-63B5-6D4A9F550828}"/>
              </a:ext>
            </a:extLst>
          </p:cNvPr>
          <p:cNvSpPr txBox="1"/>
          <p:nvPr/>
        </p:nvSpPr>
        <p:spPr>
          <a:xfrm>
            <a:off x="2946578" y="4710893"/>
            <a:ext cx="3651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A</a:t>
            </a:r>
            <a:r>
              <a:rPr lang="zh-CN" altLang="en-US" dirty="0"/>
              <a:t>chieve a flat loss landscape. </a:t>
            </a:r>
          </a:p>
        </p:txBody>
      </p:sp>
      <p:pic>
        <p:nvPicPr>
          <p:cNvPr id="7" name="图片 6" descr="图片包含 图表&#10;&#10;描述已自动生成">
            <a:extLst>
              <a:ext uri="{FF2B5EF4-FFF2-40B4-BE49-F238E27FC236}">
                <a16:creationId xmlns:a16="http://schemas.microsoft.com/office/drawing/2014/main" id="{46478A79-3E06-1381-89CC-A5D02EDB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63" y="3184526"/>
            <a:ext cx="4641672" cy="15369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835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8E6DF0D2-7FE3-4563-CFE5-A60CBE7C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487" y="368591"/>
            <a:ext cx="2725025" cy="320040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026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zh-CN" sz="3600" b="1" dirty="0">
                <a:solidFill>
                  <a:srgbClr val="0039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BE0B8D-4CCA-846F-3412-168FEE1BDA75}"/>
              </a:ext>
            </a:extLst>
          </p:cNvPr>
          <p:cNvSpPr txBox="1"/>
          <p:nvPr/>
        </p:nvSpPr>
        <p:spPr>
          <a:xfrm>
            <a:off x="634365" y="1297874"/>
            <a:ext cx="7875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Pros:</a:t>
            </a:r>
          </a:p>
          <a:p>
            <a:r>
              <a:rPr lang="en-US" altLang="zh-CN" sz="2000" dirty="0"/>
              <a:t>Simple and effective: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Balance the generalization capabilities of both head and tail classes;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Little additional computational cost.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16ABFF-3594-94D1-8A63-B7DA36FFC045}"/>
              </a:ext>
            </a:extLst>
          </p:cNvPr>
          <p:cNvSpPr txBox="1"/>
          <p:nvPr/>
        </p:nvSpPr>
        <p:spPr>
          <a:xfrm>
            <a:off x="634365" y="2950085"/>
            <a:ext cx="8567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Cons:</a:t>
            </a:r>
          </a:p>
          <a:p>
            <a:r>
              <a:rPr lang="en-US" altLang="zh-CN" sz="2000" dirty="0"/>
              <a:t>Need to further re-balancing the classifier:</a:t>
            </a: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A rebalancing strategy is also needed to obtain a more balanced classifier</a:t>
            </a:r>
            <a:r>
              <a:rPr lang="zh-CN" alt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7676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A7B211-DD76-CCA0-F94F-A68798C9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69" y="1634570"/>
            <a:ext cx="8094662" cy="894090"/>
          </a:xfrm>
          <a:effectLst>
            <a:reflection blurRad="6350" stA="50000" endA="300" endPos="55500" dist="50800" dir="5400000" sy="-100000" algn="bl" rotWithShape="0"/>
          </a:effectLst>
        </p:spPr>
        <p:txBody>
          <a:bodyPr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0D3522-EB28-A6F1-C3ED-370C7CC4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4" y="591804"/>
            <a:ext cx="2180786" cy="3642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5454FF-E29C-AA4F-507B-A28E1392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54" y="611473"/>
            <a:ext cx="1171434" cy="36427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331FFF1-411F-4242-D609-81F983420146}"/>
              </a:ext>
            </a:extLst>
          </p:cNvPr>
          <p:cNvGrpSpPr/>
          <p:nvPr/>
        </p:nvGrpSpPr>
        <p:grpSpPr>
          <a:xfrm>
            <a:off x="5992052" y="653739"/>
            <a:ext cx="1389774" cy="335365"/>
            <a:chOff x="5959133" y="638091"/>
            <a:chExt cx="1389774" cy="33536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C8FB607-CF24-3E22-B38F-F2FB032FF6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414057" y="699904"/>
              <a:ext cx="934850" cy="23635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845ECBD-607F-25AA-030D-94D698B8AA4D}"/>
                </a:ext>
              </a:extLst>
            </p:cNvPr>
            <p:cNvPicPr>
              <a:picLocks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959133" y="638091"/>
              <a:ext cx="343574" cy="335365"/>
            </a:xfrm>
            <a:prstGeom prst="rect">
              <a:avLst/>
            </a:prstGeom>
          </p:spPr>
        </p:pic>
      </p:grpSp>
      <p:pic>
        <p:nvPicPr>
          <p:cNvPr id="1026" name="Picture 2" descr="香港浸會大學JUPAS諮詢日">
            <a:extLst>
              <a:ext uri="{FF2B5EF4-FFF2-40B4-BE49-F238E27FC236}">
                <a16:creationId xmlns:a16="http://schemas.microsoft.com/office/drawing/2014/main" id="{D53136DA-9DE9-D4CD-6CFA-2CA0E869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324" y="651534"/>
            <a:ext cx="1669880" cy="30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D6AEBF3-5AF2-FE85-038A-3C63C453E49A}"/>
              </a:ext>
            </a:extLst>
          </p:cNvPr>
          <p:cNvGrpSpPr/>
          <p:nvPr/>
        </p:nvGrpSpPr>
        <p:grpSpPr>
          <a:xfrm>
            <a:off x="7621982" y="664532"/>
            <a:ext cx="1347259" cy="335365"/>
            <a:chOff x="7589063" y="648884"/>
            <a:chExt cx="1347259" cy="335365"/>
          </a:xfrm>
        </p:grpSpPr>
        <p:pic>
          <p:nvPicPr>
            <p:cNvPr id="6" name="图片 5" descr="徽标, 公司名称&#10;&#10;描述已自动生成">
              <a:extLst>
                <a:ext uri="{FF2B5EF4-FFF2-40B4-BE49-F238E27FC236}">
                  <a16:creationId xmlns:a16="http://schemas.microsoft.com/office/drawing/2014/main" id="{E6CAD6F5-F0A0-4AD5-D861-17E048E6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4406" r="24427" b="38456"/>
            <a:stretch/>
          </p:blipFill>
          <p:spPr>
            <a:xfrm>
              <a:off x="7589063" y="648884"/>
              <a:ext cx="343574" cy="335365"/>
            </a:xfrm>
            <a:prstGeom prst="rect">
              <a:avLst/>
            </a:prstGeom>
          </p:spPr>
        </p:pic>
        <p:pic>
          <p:nvPicPr>
            <p:cNvPr id="7" name="图片 6" descr="徽标, 公司名称&#10;&#10;描述已自动生成">
              <a:extLst>
                <a:ext uri="{FF2B5EF4-FFF2-40B4-BE49-F238E27FC236}">
                  <a16:creationId xmlns:a16="http://schemas.microsoft.com/office/drawing/2014/main" id="{BBFA1125-AD9B-8DF8-4FA2-5CEF20FD7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62871" b="5746"/>
            <a:stretch/>
          </p:blipFill>
          <p:spPr>
            <a:xfrm>
              <a:off x="7963634" y="692702"/>
              <a:ext cx="972688" cy="247728"/>
            </a:xfrm>
            <a:prstGeom prst="rect">
              <a:avLst/>
            </a:prstGeom>
          </p:spPr>
        </p:pic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F60FA824-9228-8E63-EF91-C6026B1D61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6757" y="3867032"/>
            <a:ext cx="1262484" cy="5681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D95D75-258F-1CAC-ADB9-DA4E981B6F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268" y="3641322"/>
            <a:ext cx="1029000" cy="1029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C49DF17-1F40-585F-B720-4FE851DC7270}"/>
              </a:ext>
            </a:extLst>
          </p:cNvPr>
          <p:cNvSpPr txBox="1"/>
          <p:nvPr/>
        </p:nvSpPr>
        <p:spPr>
          <a:xfrm>
            <a:off x="2665764" y="3587704"/>
            <a:ext cx="4572000" cy="10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More details: </a:t>
            </a:r>
            <a:r>
              <a:rPr lang="zh-CN" altLang="en-US" sz="1400" dirty="0">
                <a:hlinkClick r:id="rId11"/>
              </a:rPr>
              <a:t>http://arxiv.org/abs/2410.21042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Code: </a:t>
            </a:r>
            <a:r>
              <a:rPr lang="zh-CN" altLang="en-US" sz="1400" dirty="0">
                <a:hlinkClick r:id="rId12"/>
              </a:rPr>
              <a:t>https://github.com/Keke921/GNM-PT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Contact: limengke@gml.ac.cn; zbdly226@gmail.com</a:t>
            </a:r>
          </a:p>
        </p:txBody>
      </p:sp>
    </p:spTree>
    <p:extLst>
      <p:ext uri="{BB962C8B-B14F-4D97-AF65-F5344CB8AC3E}">
        <p14:creationId xmlns:p14="http://schemas.microsoft.com/office/powerpoint/2010/main" val="11676559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 anchor="ctr" anchorCtr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10064</TotalTime>
  <Words>310</Words>
  <Application>Microsoft Office PowerPoint</Application>
  <PresentationFormat>全屏显示(16:9)</PresentationFormat>
  <Paragraphs>42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AvantGarde LT Medium</vt:lpstr>
      <vt:lpstr>NimbusRomNo9L-Regu</vt:lpstr>
      <vt:lpstr>等线</vt:lpstr>
      <vt:lpstr>微软雅黑</vt:lpstr>
      <vt:lpstr>ADLaM Display</vt:lpstr>
      <vt:lpstr>Arial</vt:lpstr>
      <vt:lpstr>Calibri</vt:lpstr>
      <vt:lpstr>Calibri Light</vt:lpstr>
      <vt:lpstr>Times New Roman</vt:lpstr>
      <vt:lpstr>Custom Design</vt:lpstr>
      <vt:lpstr>Office Theme</vt:lpstr>
      <vt:lpstr>自定义设计方案</vt:lpstr>
      <vt:lpstr>Improving Visual Prompt Tuning by Gaussian Neighborhood Minimization for Long-Tailed Visual Recognition</vt:lpstr>
      <vt:lpstr>Introduction</vt:lpstr>
      <vt:lpstr>Method</vt:lpstr>
      <vt:lpstr>Analysis </vt:lpstr>
      <vt:lpstr>Experiments </vt:lpstr>
      <vt:lpstr>Experiments </vt:lpstr>
      <vt:lpstr>Experiments </vt:lpstr>
      <vt:lpstr>Conclusion 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梦柯 李</cp:lastModifiedBy>
  <cp:revision>320</cp:revision>
  <cp:lastPrinted>2024-11-12T06:45:08Z</cp:lastPrinted>
  <dcterms:created xsi:type="dcterms:W3CDTF">2018-08-23T10:04:52Z</dcterms:created>
  <dcterms:modified xsi:type="dcterms:W3CDTF">2024-11-12T07:15:19Z</dcterms:modified>
</cp:coreProperties>
</file>